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57" r:id="rId3"/>
    <p:sldId id="256" r:id="rId4"/>
    <p:sldId id="273" r:id="rId5"/>
    <p:sldId id="271" r:id="rId6"/>
    <p:sldId id="260" r:id="rId7"/>
    <p:sldId id="274" r:id="rId8"/>
    <p:sldId id="269" r:id="rId9"/>
    <p:sldId id="263" r:id="rId10"/>
    <p:sldId id="270" r:id="rId11"/>
    <p:sldId id="275" r:id="rId12"/>
    <p:sldId id="259" r:id="rId13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1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88881176427791"/>
          <c:y val="0.15808779557584843"/>
          <c:w val="0.86588259702165027"/>
          <c:h val="0.74014698116827871"/>
        </c:manualLayout>
      </c:layout>
      <c:bar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5B9BD5"/>
              </a:solidFill>
              <a:ln w="25385">
                <a:noFill/>
              </a:ln>
            </c:spPr>
            <c:extLst>
              <c:ext xmlns:c16="http://schemas.microsoft.com/office/drawing/2014/chart" uri="{C3380CC4-5D6E-409C-BE32-E72D297353CC}">
                <c16:uniqueId val="{00000001-8589-4435-827D-FFDF42D85D18}"/>
              </c:ext>
            </c:extLst>
          </c:dPt>
          <c:dPt>
            <c:idx val="1"/>
            <c:invertIfNegative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5385">
                <a:noFill/>
              </a:ln>
            </c:spPr>
            <c:extLst>
              <c:ext xmlns:c16="http://schemas.microsoft.com/office/drawing/2014/chart" uri="{C3380CC4-5D6E-409C-BE32-E72D297353CC}">
                <c16:uniqueId val="{00000003-8589-4435-827D-FFDF42D85D18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2"/>
              </a:solidFill>
              <a:ln w="25385">
                <a:noFill/>
              </a:ln>
            </c:spPr>
            <c:extLst>
              <c:ext xmlns:c16="http://schemas.microsoft.com/office/drawing/2014/chart" uri="{C3380CC4-5D6E-409C-BE32-E72D297353CC}">
                <c16:uniqueId val="{00000005-8589-4435-827D-FFDF42D85D18}"/>
              </c:ext>
            </c:extLst>
          </c:dPt>
          <c:dPt>
            <c:idx val="3"/>
            <c:invertIfNegative val="1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589-4435-827D-FFDF42D85D18}"/>
              </c:ext>
            </c:extLst>
          </c:dPt>
          <c:dLbls>
            <c:dLbl>
              <c:idx val="0"/>
              <c:layout>
                <c:manualLayout>
                  <c:x val="-4.1546530959306717E-3"/>
                  <c:y val="-0.112632716560810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589-4435-827D-FFDF42D85D18}"/>
                </c:ext>
              </c:extLst>
            </c:dLbl>
            <c:dLbl>
              <c:idx val="1"/>
              <c:layout>
                <c:manualLayout>
                  <c:x val="-3.3653157140578014E-3"/>
                  <c:y val="-0.209231875311216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6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F622F99-67A0-4871-87E5-5D22B1AABEF7}" type="VALUE">
                      <a:rPr lang="en-US" b="0" dirty="0">
                        <a:solidFill>
                          <a:schemeClr val="tx1"/>
                        </a:solidFill>
                      </a:rPr>
                      <a:pPr>
                        <a:defRPr sz="1196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#,##0.00" sourceLinked="0"/>
              <c:spPr>
                <a:noFill/>
                <a:ln w="25385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589-4435-827D-FFDF42D85D18}"/>
                </c:ext>
              </c:extLst>
            </c:dLbl>
            <c:dLbl>
              <c:idx val="2"/>
              <c:layout>
                <c:manualLayout>
                  <c:x val="-8.0618854273472179E-3"/>
                  <c:y val="-0.28231174165144929"/>
                </c:manualLayout>
              </c:layout>
              <c:numFmt formatCode="#,##0.00" sourceLinked="0"/>
              <c:spPr>
                <a:noFill/>
                <a:ln w="25385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6" b="1" i="0" u="none" strike="noStrike" kern="1200" baseline="0">
                      <a:solidFill>
                        <a:srgbClr val="6600FF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589-4435-827D-FFDF42D85D18}"/>
                </c:ext>
              </c:extLst>
            </c:dLbl>
            <c:dLbl>
              <c:idx val="3"/>
              <c:layout>
                <c:manualLayout>
                  <c:x val="1.1182238606046408E-2"/>
                  <c:y val="-0.333983085767530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89-4435-827D-FFDF42D85D18}"/>
                </c:ext>
              </c:extLst>
            </c:dLbl>
            <c:dLbl>
              <c:idx val="4"/>
              <c:layout>
                <c:manualLayout>
                  <c:x val="1.5609755138252036E-2"/>
                  <c:y val="-0.3857665043228263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788-4A6E-920E-5C84E5A5FF66}"/>
                </c:ext>
              </c:extLst>
            </c:dLbl>
            <c:numFmt formatCode="#,##0.00" sourceLinked="0"/>
            <c:spPr>
              <a:noFill/>
              <a:ln w="2538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6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  <c:pt idx="4">
                  <c:v>2026 год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5286811.5999999996</c:v>
                </c:pt>
                <c:pt idx="1">
                  <c:v>5834457.9000000004</c:v>
                </c:pt>
                <c:pt idx="2">
                  <c:v>6677770.9000000004</c:v>
                </c:pt>
                <c:pt idx="3">
                  <c:v>7140569.4000000004</c:v>
                </c:pt>
                <c:pt idx="4">
                  <c:v>7617816.2999999998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589-4435-827D-FFDF42D85D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9320976"/>
        <c:axId val="209319016"/>
      </c:barChart>
      <c:catAx>
        <c:axId val="20932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19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19016"/>
        <c:crosses val="autoZero"/>
        <c:auto val="1"/>
        <c:lblAlgn val="ctr"/>
        <c:lblOffset val="100"/>
        <c:noMultiLvlLbl val="0"/>
      </c:catAx>
      <c:valAx>
        <c:axId val="209319016"/>
        <c:scaling>
          <c:orientation val="minMax"/>
          <c:max val="7800000"/>
          <c:min val="4500000"/>
        </c:scaling>
        <c:delete val="0"/>
        <c:axPos val="l"/>
        <c:majorGridlines>
          <c:spPr>
            <a:ln w="9519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ln w="634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6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20976"/>
        <c:crosses val="autoZero"/>
        <c:crossBetween val="between"/>
        <c:majorUnit val="300000"/>
      </c:valAx>
      <c:spPr>
        <a:noFill/>
        <a:ln w="25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221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042</a:t>
            </a:r>
          </a:p>
          <a:p>
            <a:pPr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60376250929383912"/>
          <c:y val="6.51521873271650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4300623215207617E-2"/>
          <c:y val="3.9569641387859851E-2"/>
          <c:w val="0.71278403406581359"/>
          <c:h val="0.7257918624342051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221 042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51-4320-AEA6-10C713BD7255}"/>
              </c:ext>
            </c:extLst>
          </c:dPt>
          <c:dPt>
            <c:idx val="1"/>
            <c:bubble3D val="0"/>
            <c:spPr>
              <a:solidFill>
                <a:srgbClr val="F698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51-4320-AEA6-10C713BD7255}"/>
              </c:ext>
            </c:extLst>
          </c:dPt>
          <c:dLbls>
            <c:dLbl>
              <c:idx val="0"/>
              <c:layout>
                <c:manualLayout>
                  <c:x val="-0.26998640185285433"/>
                  <c:y val="-3.2309072387526417E-3"/>
                </c:manualLayout>
              </c:layout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994363229335113"/>
                      <c:h val="0.27424577100319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451-4320-AEA6-10C713BD7255}"/>
                </c:ext>
              </c:extLst>
            </c:dLbl>
            <c:dLbl>
              <c:idx val="1"/>
              <c:layout>
                <c:manualLayout>
                  <c:x val="0.1463168317057108"/>
                  <c:y val="-1.334793414641994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8D43F18-FD19-48A2-BE14-FE0E7E3906B6}" type="VALUE">
                      <a:rPr lang="en-US" sz="1600" b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[ЗНАЧЕНИЕ]</a:t>
                    </a:fld>
                    <a:r>
                      <a:rPr lang="en-US" sz="1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  <a:p>
                    <a:pPr>
                      <a:defRPr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7A16C983-AFAE-4B00-A7F3-95848CCD6C51}" type="PERCENTAGE">
                      <a:rPr lang="en-US" sz="1600" b="1" baseline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sz="16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endParaRPr lang="ru-RU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729010122274891"/>
                      <c:h val="0.2807779588276199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51-4320-AEA6-10C713BD7255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мужчины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106197</c:v>
                </c:pt>
                <c:pt idx="1">
                  <c:v>114845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51-4320-AEA6-10C713BD72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676485337167457"/>
          <c:y val="0.71849012411987612"/>
          <c:w val="0.28536839923769158"/>
          <c:h val="0.23051179760099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85244762184905"/>
          <c:y val="3.8199011398497192E-2"/>
          <c:w val="0.80002302778190459"/>
          <c:h val="0.74308372280374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9645412850889644E-3"/>
                  <c:y val="0.1745834358739382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67-4015-9BF8-50115875DC3F}"/>
                </c:ext>
              </c:extLst>
            </c:dLbl>
            <c:dLbl>
              <c:idx val="1"/>
              <c:layout>
                <c:manualLayout>
                  <c:x val="5.9290825701779288E-3"/>
                  <c:y val="0.27064003012994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67-4015-9BF8-50115875DC3F}"/>
                </c:ext>
              </c:extLst>
            </c:dLbl>
            <c:dLbl>
              <c:idx val="2"/>
              <c:layout>
                <c:manualLayout>
                  <c:x val="-1.0869859142452494E-16"/>
                  <c:y val="7.941276759552638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32,2 %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67-4015-9BF8-50115875DC3F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0-17 лет</c:v>
                </c:pt>
                <c:pt idx="1">
                  <c:v>18-61 лет                      (56 женщины) </c:v>
                </c:pt>
                <c:pt idx="2">
                  <c:v>62 года                           (57 женщины) и страше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33349</c:v>
                </c:pt>
                <c:pt idx="1">
                  <c:v>59714</c:v>
                </c:pt>
                <c:pt idx="2">
                  <c:v>13134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E-4B8E-AB30-42B41B2D63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698D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4393564126689157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48,6%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67-4015-9BF8-50115875DC3F}"/>
                </c:ext>
              </c:extLst>
            </c:dLbl>
            <c:dLbl>
              <c:idx val="1"/>
              <c:layout>
                <c:manualLayout>
                  <c:x val="1.1858165140355858E-2"/>
                  <c:y val="0.27049973962226176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48,2</a:t>
                    </a:r>
                    <a:r>
                      <a:rPr lang="en-US" baseline="0" dirty="0" smtClean="0"/>
                      <a:t> %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67-4015-9BF8-50115875DC3F}"/>
                </c:ext>
              </c:extLst>
            </c:dLbl>
            <c:dLbl>
              <c:idx val="2"/>
              <c:layout>
                <c:manualLayout>
                  <c:x val="-2.9645412850890728E-3"/>
                  <c:y val="0.16056131973497603"/>
                </c:manualLayout>
              </c:layout>
              <c:tx>
                <c:rich>
                  <a:bodyPr rot="-5400000" spcFirstLastPara="1" vertOverflow="ellipsis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67,8%</a:t>
                    </a:r>
                    <a:endParaRPr lang="en-US" dirty="0"/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-5400000" spcFirstLastPara="1" vertOverflow="ellipsis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67-4015-9BF8-50115875DC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0-17 лет</c:v>
                </c:pt>
                <c:pt idx="1">
                  <c:v>18-61 лет                      (56 женщины) </c:v>
                </c:pt>
                <c:pt idx="2">
                  <c:v>62 года                           (57 женщины) и страше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31567</c:v>
                </c:pt>
                <c:pt idx="1">
                  <c:v>55652</c:v>
                </c:pt>
                <c:pt idx="2">
                  <c:v>27626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3E-4B8E-AB30-42B41B2D6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321368"/>
        <c:axId val="209317056"/>
      </c:barChart>
      <c:catAx>
        <c:axId val="20932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17056"/>
        <c:crosses val="autoZero"/>
        <c:auto val="1"/>
        <c:lblAlgn val="ctr"/>
        <c:lblOffset val="100"/>
        <c:noMultiLvlLbl val="0"/>
      </c:catAx>
      <c:valAx>
        <c:axId val="209317056"/>
        <c:scaling>
          <c:orientation val="minMax"/>
          <c:max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321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>
      <a:glow rad="508000">
        <a:schemeClr val="tx1">
          <a:alpha val="46000"/>
        </a:schemeClr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62493778191279"/>
          <c:y val="1.6712880285148207E-2"/>
          <c:w val="0.58875128871334459"/>
          <c:h val="0.581485155045672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0-4AE5-8540-29CFA2AF70A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F0-4AE5-8540-29CFA2AF70A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F0-4AE5-8540-29CFA2AF70AF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F0-4AE5-8540-29CFA2AF70AF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DF0-4AE5-8540-29CFA2AF70AF}"/>
              </c:ext>
            </c:extLst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5B-4AA5-BD8F-66C85E1CE8F1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DE0-4B4D-8F49-C7525BC03860}"/>
              </c:ext>
            </c:extLst>
          </c:dPt>
          <c:dLbls>
            <c:dLbl>
              <c:idx val="0"/>
              <c:layout>
                <c:manualLayout>
                  <c:x val="-0.23543876029564489"/>
                  <c:y val="-0.12569863997596079"/>
                </c:manualLayout>
              </c:layout>
              <c:tx>
                <c:rich>
                  <a:bodyPr/>
                  <a:lstStyle/>
                  <a:p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fld id="{D13A5A81-FD5D-414C-BEFD-9347E1D667D2}" type="CELLRAN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[ДИАПАЗОН ЯЧЕЕК]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fld id="{1A1407B7-7894-45FA-8175-B2391C6AEB4D}" type="PERCENTA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051807387149357"/>
                      <c:h val="0.1699451055502759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DF0-4AE5-8540-29CFA2AF70AF}"/>
                </c:ext>
              </c:extLst>
            </c:dLbl>
            <c:dLbl>
              <c:idx val="1"/>
              <c:layout>
                <c:manualLayout>
                  <c:x val="0.29153436650851444"/>
                  <c:y val="-3.3438027476199103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ACFA91AC-C62D-4B3D-BC96-79196813B0E3}" type="CELLRAN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[ДИАПАЗОН ЯЧЕЕК]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endPara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fld id="{9435B230-BBDA-4943-806E-939A16E2DA5B}" type="PERCENTAGE">
                      <a:rPr lang="en-US" b="1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[ПРОЦЕНТ]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2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274485783374001"/>
                      <c:h val="0.19455110900469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DF0-4AE5-8540-29CFA2AF70AF}"/>
                </c:ext>
              </c:extLst>
            </c:dLbl>
            <c:dLbl>
              <c:idx val="2"/>
              <c:layout>
                <c:manualLayout>
                  <c:x val="0.16415951227641484"/>
                  <c:y val="3.002093660143014E-3"/>
                </c:manualLayout>
              </c:layout>
              <c:tx>
                <c:rich>
                  <a:bodyPr/>
                  <a:lstStyle/>
                  <a:p>
                    <a:fld id="{139361D6-9325-42BC-9EC8-F1F109F9377B}" type="CELLRANGE"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[ДИАПАЗОН ЯЧЕЕК]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fld id="{DA193DAC-6E28-40DE-8B35-950CD4186A01}" type="PERCENTAGE">
                      <a:rPr lang="en-US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3186769040941984"/>
                      <c:h val="0.1913175400836975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DF0-4AE5-8540-29CFA2AF70AF}"/>
                </c:ext>
              </c:extLst>
            </c:dLbl>
            <c:dLbl>
              <c:idx val="3"/>
              <c:layout>
                <c:manualLayout>
                  <c:x val="0.3930102018604964"/>
                  <c:y val="2.4280095421496378E-2"/>
                </c:manualLayout>
              </c:layout>
              <c:tx>
                <c:rich>
                  <a:bodyPr/>
                  <a:lstStyle/>
                  <a:p>
                    <a:fld id="{788913A6-E11A-4FB8-89B9-300032C812CC}" type="CELLRAN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[ДИАПАЗОН ЯЧЕЕК]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  <a:fld id="{687D663E-9CDE-41F3-B877-7E7EE9175F19}" type="PERCENTA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547410799269412"/>
                      <c:h val="0.1460075037958745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DF0-4AE5-8540-29CFA2AF70AF}"/>
                </c:ext>
              </c:extLst>
            </c:dLbl>
            <c:dLbl>
              <c:idx val="4"/>
              <c:layout>
                <c:manualLayout>
                  <c:x val="-0.25668176844121587"/>
                  <c:y val="2.8827815427915418E-2"/>
                </c:manualLayout>
              </c:layout>
              <c:tx>
                <c:rich>
                  <a:bodyPr/>
                  <a:lstStyle/>
                  <a:p>
                    <a:fld id="{68A01148-1CAB-49C0-9E69-C83169ED3A42}" type="CELLRAN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[ДИАПАЗОН ЯЧЕЕК]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</a:p>
                  <a:p>
                    <a:fld id="{78232637-3053-4528-9521-6ACE7977EC43}" type="PERCENTAGE">
                      <a:rPr lang="en-US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r>
                      <a:rPr lang="en-US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DF0-4AE5-8540-29CFA2AF70AF}"/>
                </c:ext>
              </c:extLst>
            </c:dLbl>
            <c:dLbl>
              <c:idx val="5"/>
              <c:layout>
                <c:manualLayout>
                  <c:x val="-0.20164220667301214"/>
                  <c:y val="-2.1630119801503537E-2"/>
                </c:manualLayout>
              </c:layout>
              <c:tx>
                <c:rich>
                  <a:bodyPr/>
                  <a:lstStyle/>
                  <a:p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1712395789840286"/>
                      <c:h val="8.4274262455389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D45B-4AA5-BD8F-66C85E1CE8F1}"/>
                </c:ext>
              </c:extLst>
            </c:dLbl>
            <c:dLbl>
              <c:idx val="6"/>
              <c:layout>
                <c:manualLayout>
                  <c:x val="-3.4254050171267779E-2"/>
                  <c:y val="-7.66214143684573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E0-4B4D-8F49-C7525BC0386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accentCallout2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5"/>
                <c:pt idx="0">
                  <c:v>скорая, в т.ч. скорая специализированная, включая медицинскую эвакуацию </c:v>
                </c:pt>
                <c:pt idx="1">
                  <c:v>медицинская помощь в амбулаторных условиях</c:v>
                </c:pt>
                <c:pt idx="2">
                  <c:v>медицинская помощь в условиях дневных стационаров</c:v>
                </c:pt>
                <c:pt idx="3">
                  <c:v>медицинская помощь в стационарных условиях</c:v>
                </c:pt>
                <c:pt idx="4">
                  <c:v>медицинская реабилитация 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395</c:v>
                </c:pt>
                <c:pt idx="1">
                  <c:v>2592.9</c:v>
                </c:pt>
                <c:pt idx="2">
                  <c:v>701</c:v>
                </c:pt>
                <c:pt idx="3">
                  <c:v>2739.6</c:v>
                </c:pt>
                <c:pt idx="4">
                  <c:v>144.69999999999999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Лист1!$B$2:$B$6</c15:f>
                <c15:dlblRangeCache>
                  <c:ptCount val="5"/>
                  <c:pt idx="0">
                    <c:v>395,0</c:v>
                  </c:pt>
                  <c:pt idx="1">
                    <c:v>2 592,9</c:v>
                  </c:pt>
                  <c:pt idx="2">
                    <c:v>701,0</c:v>
                  </c:pt>
                  <c:pt idx="3">
                    <c:v>2 739,6</c:v>
                  </c:pt>
                  <c:pt idx="4">
                    <c:v>144,7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0DF0-4AE5-8540-29CFA2AF70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1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  <a:miter lim="800000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53453866660764"/>
          <c:y val="4.4988450106062082E-2"/>
          <c:w val="0.60602542329267661"/>
          <c:h val="0.878461844320186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0-4AE5-8540-29CFA2AF70A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DF0-4AE5-8540-29CFA2AF70AF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DF0-4AE5-8540-29CFA2AF70AF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DF0-4AE5-8540-29CFA2AF70AF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DF0-4AE5-8540-29CFA2AF70AF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45B-4AA5-BD8F-66C85E1CE8F1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6DE0-4B4D-8F49-C7525BC03860}"/>
              </c:ext>
            </c:extLst>
          </c:dPt>
          <c:dLbls>
            <c:dLbl>
              <c:idx val="0"/>
              <c:layout>
                <c:manualLayout>
                  <c:x val="-0.23175305183442121"/>
                  <c:y val="-0.25360773330021108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endParaRPr lang="en-US" b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D13A5A81-FD5D-414C-BEFD-9347E1D667D2}" type="CELLRAN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[ДИАПАЗОН ЯЧЕЕК]</a:t>
                    </a:fld>
                    <a:r>
                      <a:rPr lang="en-US" b="0">
                        <a:solidFill>
                          <a:schemeClr val="tx1"/>
                        </a:solidFill>
                      </a:rPr>
                      <a:t>; </a:t>
                    </a:r>
                    <a:fld id="{1A1407B7-7894-45FA-8175-B2391C6AEB4D}" type="PERCENTA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r>
                      <a:rPr lang="en-US" b="0">
                        <a:solidFill>
                          <a:schemeClr val="tx1"/>
                        </a:solidFill>
                      </a:rPr>
                      <a:t>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294391268014163"/>
                      <c:h val="0.26650126786412209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0DF0-4AE5-8540-29CFA2AF70AF}"/>
                </c:ext>
              </c:extLst>
            </c:dLbl>
            <c:dLbl>
              <c:idx val="1"/>
              <c:layout>
                <c:manualLayout>
                  <c:x val="0.36872643607816713"/>
                  <c:y val="-1.990470298672187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endParaRPr lang="en-US" b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ACFA91AC-C62D-4B3D-BC96-79196813B0E3}" type="CELLRAN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[ДИАПАЗОН ЯЧЕЕК]</a:t>
                    </a:fld>
                    <a:r>
                      <a:rPr lang="en-US" b="0">
                        <a:solidFill>
                          <a:schemeClr val="tx1"/>
                        </a:solidFill>
                      </a:rPr>
                      <a:t>;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9435B230-BBDA-4943-806E-939A16E2DA5B}" type="PERCENTA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r>
                      <a:rPr lang="en-US" b="0">
                        <a:solidFill>
                          <a:schemeClr val="tx1"/>
                        </a:solidFill>
                      </a:rPr>
                      <a:t>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5038690010352566"/>
                      <c:h val="0.2378621674113578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DF0-4AE5-8540-29CFA2AF70AF}"/>
                </c:ext>
              </c:extLst>
            </c:dLbl>
            <c:dLbl>
              <c:idx val="2"/>
              <c:layout>
                <c:manualLayout>
                  <c:x val="0.17973604731278692"/>
                  <c:y val="4.4412913650509183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D7A230CD-8BB4-486D-BBE7-EA3AB2D6A083}" type="CELLRANG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[ДИАПАЗОН ЯЧЕЕК]</a:t>
                    </a:fld>
                    <a:r>
                      <a:rPr lang="en-US" b="0" baseline="0">
                        <a:solidFill>
                          <a:schemeClr val="tx1"/>
                        </a:solidFill>
                      </a:rPr>
                      <a:t> </a:t>
                    </a:r>
                    <a:fld id="{3BEA7F88-22A9-41C2-B2C9-7ABD648F658C}" type="PERCENTAGE">
                      <a:rPr lang="en-US" b="0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0" baseline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9073619244847381"/>
                      <c:h val="0.2330907725056947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DF0-4AE5-8540-29CFA2AF70AF}"/>
                </c:ext>
              </c:extLst>
            </c:dLbl>
            <c:dLbl>
              <c:idx val="3"/>
              <c:layout>
                <c:manualLayout>
                  <c:x val="0.39301023127441248"/>
                  <c:y val="-8.7566957866480142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788913A6-E11A-4FB8-89B9-300032C812CC}" type="CELLRAN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[ДИАПАЗОН ЯЧЕЕК]</a:t>
                    </a:fld>
                    <a:r>
                      <a:rPr lang="en-US" b="0">
                        <a:solidFill>
                          <a:schemeClr val="tx1"/>
                        </a:solidFill>
                      </a:rPr>
                      <a:t>; </a:t>
                    </a:r>
                    <a:fld id="{687D663E-9CDE-41F3-B877-7E7EE9175F19}" type="PERCENTAGE">
                      <a:rPr lang="en-US" b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1547405392907079"/>
                      <c:h val="0.2399687411853379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DF0-4AE5-8540-29CFA2AF70AF}"/>
                </c:ext>
              </c:extLst>
            </c:dLbl>
            <c:dLbl>
              <c:idx val="4"/>
              <c:layout>
                <c:manualLayout>
                  <c:x val="-0.22931981101192739"/>
                  <c:y val="0.1377805553721646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68A01148-1CAB-49C0-9E69-C83169ED3A42}" type="CELLRANGE">
                      <a: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[ДИАПАЗОН ЯЧЕЕК]</a:t>
                    </a:fld>
                    <a:r>
                      <a: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; </a:t>
                    </a: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fld id="{78232637-3053-4528-9521-6ACE7977EC43}" type="PERCENTAGE">
                      <a: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r>
                      <a: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633839638815992"/>
                      <c:h val="0.1446230236216125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0DF0-4AE5-8540-29CFA2AF70AF}"/>
                </c:ext>
              </c:extLst>
            </c:dLbl>
            <c:dLbl>
              <c:idx val="6"/>
              <c:layout>
                <c:manualLayout>
                  <c:x val="-3.4254050171267779E-2"/>
                  <c:y val="-7.66214143684573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DE0-4B4D-8F49-C7525BC0386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borderCallout2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Лист1!$A$2:$A$6</c:f>
              <c:strCache>
                <c:ptCount val="5"/>
                <c:pt idx="0">
                  <c:v>скорая, в т.ч. скорая специализированная, включая медицинскую эвакуацию </c:v>
                </c:pt>
                <c:pt idx="1">
                  <c:v>медицинская помощь в амбулаторных условиях</c:v>
                </c:pt>
                <c:pt idx="2">
                  <c:v>медицинская помощь в условиях дневных стационаров</c:v>
                </c:pt>
                <c:pt idx="3">
                  <c:v>медицинская помощь в стационарных условиях</c:v>
                </c:pt>
                <c:pt idx="4">
                  <c:v>медицинская реабилитация</c:v>
                </c:pt>
              </c:strCache>
            </c:strRef>
          </c:cat>
          <c:val>
            <c:numRef>
              <c:f>Лист1!$B$2:$B$6</c:f>
              <c:numCache>
                <c:formatCode>#\ ##0.0</c:formatCode>
                <c:ptCount val="5"/>
                <c:pt idx="0">
                  <c:v>351.7</c:v>
                </c:pt>
                <c:pt idx="1">
                  <c:v>2104.6999999999998</c:v>
                </c:pt>
                <c:pt idx="2">
                  <c:v>626.79999999999995</c:v>
                </c:pt>
                <c:pt idx="3">
                  <c:v>2520.6999999999998</c:v>
                </c:pt>
                <c:pt idx="4">
                  <c:v>131.5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Лист1!$B$2:$B$6</c15:f>
                <c15:dlblRangeCache>
                  <c:ptCount val="5"/>
                  <c:pt idx="0">
                    <c:v>351,7</c:v>
                  </c:pt>
                  <c:pt idx="1">
                    <c:v>2 104,7</c:v>
                  </c:pt>
                  <c:pt idx="2">
                    <c:v>626,8</c:v>
                  </c:pt>
                  <c:pt idx="3">
                    <c:v>2 520,7</c:v>
                  </c:pt>
                  <c:pt idx="4">
                    <c:v>131,5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0DF0-4AE5-8540-29CFA2AF70A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71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  <a:miter lim="800000"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0.40054</cdr:x>
      <cdr:y>0.49521</cdr:y>
    </cdr:from>
    <cdr:to>
      <cdr:x>0.52103</cdr:x>
      <cdr:y>0.50479</cdr:y>
    </cdr:to>
    <cdr:sp macro="" textlink="">
      <cdr:nvSpPr>
        <cdr:cNvPr id="6" name="Стрелка вправо 5"/>
        <cdr:cNvSpPr/>
      </cdr:nvSpPr>
      <cdr:spPr bwMode="auto">
        <a:xfrm xmlns:a="http://schemas.openxmlformats.org/drawingml/2006/main" rot="18920499" flipV="1">
          <a:off x="3258747" y="2363946"/>
          <a:ext cx="980283" cy="4571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0.51331</cdr:x>
      <cdr:y>0.22446</cdr:y>
    </cdr:from>
    <cdr:to>
      <cdr:x>0.69513</cdr:x>
      <cdr:y>0.32411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76266" y="1071492"/>
          <a:ext cx="1479276" cy="4756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accent2"/>
              </a:solidFill>
            </a:rPr>
            <a:t>+462 798,5 тыс. руб. (6,9 %)</a:t>
          </a:r>
          <a:endParaRPr lang="ru-RU" sz="11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0.16925</cdr:x>
      <cdr:y>0.12791</cdr:y>
    </cdr:from>
    <cdr:to>
      <cdr:x>0.31925</cdr:x>
      <cdr:y>0.35291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31776" y="51983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0.30975</cdr:x>
      <cdr:y>0.39506</cdr:y>
    </cdr:from>
    <cdr:to>
      <cdr:x>0.51666</cdr:x>
      <cdr:y>0.50924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20082" y="1885841"/>
          <a:ext cx="1683407" cy="545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b="1" dirty="0" smtClean="0">
              <a:solidFill>
                <a:srgbClr val="FF0000"/>
              </a:solidFill>
            </a:rPr>
            <a:t>+ 843 313 тыс. руб. (14,5%)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0.57516</cdr:x>
      <cdr:y>0.33666</cdr:y>
    </cdr:from>
    <cdr:to>
      <cdr:x>0.67883</cdr:x>
      <cdr:y>0.34624</cdr:y>
    </cdr:to>
    <cdr:sp macro="" textlink="">
      <cdr:nvSpPr>
        <cdr:cNvPr id="10" name="Стрелка вправо 9"/>
        <cdr:cNvSpPr/>
      </cdr:nvSpPr>
      <cdr:spPr bwMode="auto">
        <a:xfrm xmlns:a="http://schemas.openxmlformats.org/drawingml/2006/main" rot="19287331">
          <a:off x="4679499" y="1607097"/>
          <a:ext cx="843452" cy="4573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0.67771</cdr:x>
      <cdr:y>0.15095</cdr:y>
    </cdr:from>
    <cdr:to>
      <cdr:x>0.85517</cdr:x>
      <cdr:y>0.24588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13798" y="720567"/>
          <a:ext cx="1443803" cy="453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100" dirty="0" smtClean="0">
              <a:solidFill>
                <a:schemeClr val="accent2"/>
              </a:solidFill>
            </a:rPr>
            <a:t>+477 246,9 тыс. руб. (6,7 %)</a:t>
          </a:r>
          <a:endParaRPr lang="ru-RU" sz="11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0.75129</cdr:x>
      <cdr:y>0.24566</cdr:y>
    </cdr:from>
    <cdr:to>
      <cdr:x>0.86624</cdr:x>
      <cdr:y>0.25524</cdr:y>
    </cdr:to>
    <cdr:sp macro="" textlink="">
      <cdr:nvSpPr>
        <cdr:cNvPr id="12" name="Стрелка вправо 11"/>
        <cdr:cNvSpPr/>
      </cdr:nvSpPr>
      <cdr:spPr bwMode="auto">
        <a:xfrm xmlns:a="http://schemas.openxmlformats.org/drawingml/2006/main" rot="19287331">
          <a:off x="6112482" y="1172704"/>
          <a:ext cx="935219" cy="4571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1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  <a:ex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0.15044</cdr:x>
      <cdr:y>0.58603</cdr:y>
    </cdr:from>
    <cdr:to>
      <cdr:x>0.3394</cdr:x>
      <cdr:y>0.67654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3938" y="2797480"/>
          <a:ext cx="1537399" cy="432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100" dirty="0" smtClean="0">
              <a:solidFill>
                <a:schemeClr val="accent2"/>
              </a:solidFill>
            </a:rPr>
            <a:t>+</a:t>
          </a:r>
          <a:r>
            <a:rPr lang="ru-RU" sz="1100" dirty="0" smtClean="0">
              <a:solidFill>
                <a:schemeClr val="accent2"/>
              </a:solidFill>
            </a:rPr>
            <a:t>547 646,3 тыс. </a:t>
          </a:r>
          <a:r>
            <a:rPr lang="ru-RU" sz="1100" smtClean="0">
              <a:solidFill>
                <a:schemeClr val="accent2"/>
              </a:solidFill>
            </a:rPr>
            <a:t>руб.</a:t>
          </a:r>
          <a:endParaRPr lang="ru-RU" sz="1100" dirty="0" smtClean="0">
            <a:solidFill>
              <a:schemeClr val="accent2"/>
            </a:solidFill>
          </a:endParaRPr>
        </a:p>
        <a:p xmlns:a="http://schemas.openxmlformats.org/drawingml/2006/main">
          <a:pPr algn="ctr"/>
          <a:r>
            <a:rPr lang="en-US" dirty="0" smtClean="0">
              <a:solidFill>
                <a:schemeClr val="accent2"/>
              </a:solidFill>
            </a:rPr>
            <a:t>(</a:t>
          </a:r>
          <a:r>
            <a:rPr lang="ru-RU" dirty="0" smtClean="0">
              <a:solidFill>
                <a:schemeClr val="accent2"/>
              </a:solidFill>
            </a:rPr>
            <a:t>10,4%</a:t>
          </a:r>
          <a:r>
            <a:rPr lang="en-US" dirty="0" smtClean="0">
              <a:solidFill>
                <a:schemeClr val="accent2"/>
              </a:solidFill>
            </a:rPr>
            <a:t>)</a:t>
          </a:r>
          <a:endParaRPr lang="ru-RU" sz="1100" dirty="0">
            <a:solidFill>
              <a:schemeClr val="accent2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0.80293</cdr:y>
    </cdr:from>
    <cdr:to>
      <cdr:x>0.54278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2959827" y="2270804"/>
          <a:ext cx="1907177" cy="557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Республика Алтай</a:t>
          </a:r>
        </a:p>
        <a:p xmlns:a="http://schemas.openxmlformats.org/drawingml/2006/main"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(данные на 01.01.2023)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0.24962</cdr:x>
      <cdr:y>0.33376</cdr:y>
    </cdr:from>
    <cdr:to>
      <cdr:x>0.3566</cdr:x>
      <cdr:y>0.34965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512168"/>
          <a:ext cx="432048" cy="720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</cdr:x>
      <cdr:y>0.02385</cdr:y>
    </cdr:from>
    <cdr:to>
      <cdr:x>0.65244</cdr:x>
      <cdr:y>0.05564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9300" y="108057"/>
          <a:ext cx="615652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0.77725</cdr:x>
      <cdr:y>0.45297</cdr:y>
    </cdr:from>
    <cdr:to>
      <cdr:x>0.88679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39008" y="2052273"/>
          <a:ext cx="442392" cy="213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0.79272</cdr:x>
      <cdr:y>0.5</cdr:y>
    </cdr:from>
    <cdr:to>
      <cdr:x>0.98885</cdr:x>
      <cdr:y>0.60902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425123" y="2418871"/>
          <a:ext cx="1094836" cy="527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40 760</a:t>
          </a:r>
        </a:p>
        <a:p xmlns:a="http://schemas.openxmlformats.org/drawingml/2006/main"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(18,4%)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0.51418</cdr:x>
      <cdr:y>0.30579</cdr:y>
    </cdr:from>
    <cdr:to>
      <cdr:x>0.71031</cdr:x>
      <cdr:y>0.40369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870249" y="1479327"/>
          <a:ext cx="1094835" cy="47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115</a:t>
          </a:r>
          <a:r>
            <a:rPr lang="ru-RU" sz="1200" b="1" dirty="0" smtClean="0"/>
            <a:t>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366</a:t>
          </a:r>
        </a:p>
        <a:p xmlns:a="http://schemas.openxmlformats.org/drawingml/2006/main"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(52,2%)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0.2488</cdr:x>
      <cdr:y>0.44014</cdr:y>
    </cdr:from>
    <cdr:to>
      <cdr:x>0.40927</cdr:x>
      <cdr:y>0.54827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388850" y="2129292"/>
          <a:ext cx="895775" cy="523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64 </a:t>
          </a:r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916</a:t>
          </a:r>
        </a:p>
        <a:p xmlns:a="http://schemas.openxmlformats.org/drawingml/2006/main"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(29,4%)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0.24309</cdr:x>
      <cdr:y>0</cdr:y>
    </cdr:from>
    <cdr:to>
      <cdr:x>0.4069</cdr:x>
      <cdr:y>0.18365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356999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0.18911</cdr:x>
      <cdr:y>0.03935</cdr:y>
    </cdr:from>
    <cdr:to>
      <cdr:x>0.92252</cdr:x>
      <cdr:y>0.2063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055663" y="195943"/>
          <a:ext cx="4094018" cy="8312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0.2182</cdr:x>
      <cdr:y>0.079</cdr:y>
    </cdr:from>
    <cdr:to>
      <cdr:x>1</cdr:x>
      <cdr:y>0.25639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294654" y="393370"/>
          <a:ext cx="4364182" cy="883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DD5B0-B334-4168-BCDB-D387855AD80F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7D540-19F5-4E1D-BEAC-10A0288A05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719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FB504-F199-4888-B22A-D6D268A803A6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6E23-D913-48EB-9A0B-70B9A76651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12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45E422-95DC-4626-9417-D54D064371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48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69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21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8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2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9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14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25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22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54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45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36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FA0B9-786E-4A79-82AB-3690D53DF4C3}" type="datetimeFigureOut">
              <a:rPr lang="ru-RU" smtClean="0"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E90E9-8565-4A82-99C7-36326168A0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08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524000" y="2060849"/>
            <a:ext cx="9144000" cy="317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altLang="ru-RU" sz="4000" b="1" dirty="0" smtClean="0">
                <a:solidFill>
                  <a:srgbClr val="333399"/>
                </a:solidFill>
                <a:latin typeface="Times New Roman"/>
              </a:rPr>
              <a:t>Приоритетные направления  </a:t>
            </a:r>
          </a:p>
          <a:p>
            <a:pPr algn="ctr" eaLnBrk="1" hangingPunct="1"/>
            <a:r>
              <a:rPr lang="ru-RU" altLang="ru-RU" sz="4000" b="1" dirty="0" smtClean="0">
                <a:solidFill>
                  <a:srgbClr val="333399"/>
                </a:solidFill>
                <a:latin typeface="Times New Roman"/>
              </a:rPr>
              <a:t>развития системы ОМС </a:t>
            </a:r>
          </a:p>
          <a:p>
            <a:pPr algn="ctr" eaLnBrk="1" hangingPunct="1"/>
            <a:r>
              <a:rPr lang="ru-RU" altLang="ru-RU" sz="4000" b="1" dirty="0" smtClean="0">
                <a:solidFill>
                  <a:srgbClr val="333399"/>
                </a:solidFill>
                <a:latin typeface="Times New Roman"/>
              </a:rPr>
              <a:t>в Республике Алтай </a:t>
            </a:r>
          </a:p>
          <a:p>
            <a:pPr algn="ctr" eaLnBrk="1" hangingPunct="1"/>
            <a:r>
              <a:rPr lang="ru-RU" altLang="ru-RU" sz="4000" b="1" dirty="0" smtClean="0">
                <a:solidFill>
                  <a:srgbClr val="333399"/>
                </a:solidFill>
                <a:latin typeface="Times New Roman"/>
              </a:rPr>
              <a:t>на 2024 год</a:t>
            </a:r>
            <a:endParaRPr lang="ru-RU" altLang="ru-RU" sz="4000" b="1" dirty="0">
              <a:solidFill>
                <a:srgbClr val="333399"/>
              </a:solidFill>
              <a:latin typeface="Times New Roman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583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2024 </a:t>
            </a:r>
            <a:r>
              <a:rPr lang="ru-RU" altLang="ru-RU" sz="2000" b="1" dirty="0">
                <a:solidFill>
                  <a:srgbClr val="333399"/>
                </a:solidFill>
                <a:latin typeface="Garamond" panose="02020404030301010803" pitchFamily="18" charset="0"/>
              </a:rPr>
              <a:t>год</a:t>
            </a:r>
            <a:endParaRPr lang="en-US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None/>
            </a:pPr>
            <a:r>
              <a:rPr lang="ru-RU" altLang="ru-RU" sz="2000" b="1" dirty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1655" y="5517232"/>
            <a:ext cx="3928691" cy="72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0070C0"/>
                </a:solidFill>
                <a:latin typeface="Garamond" panose="02020404030301010803" pitchFamily="18" charset="0"/>
              </a:rPr>
              <a:t>Директор ТФОМС РА</a:t>
            </a:r>
          </a:p>
          <a:p>
            <a:pPr algn="ctr"/>
            <a:r>
              <a:rPr lang="ru-RU" altLang="ru-RU" dirty="0">
                <a:solidFill>
                  <a:srgbClr val="0070C0"/>
                </a:solidFill>
                <a:latin typeface="Garamond" panose="02020404030301010803" pitchFamily="18" charset="0"/>
              </a:rPr>
              <a:t>Ольга Алексеевна </a:t>
            </a:r>
            <a:r>
              <a:rPr lang="ru-RU" altLang="ru-RU" dirty="0" err="1">
                <a:solidFill>
                  <a:srgbClr val="0070C0"/>
                </a:solidFill>
                <a:latin typeface="Garamond" panose="02020404030301010803" pitchFamily="18" charset="0"/>
              </a:rPr>
              <a:t>Корчуганова</a:t>
            </a:r>
            <a:r>
              <a:rPr lang="ru-RU" altLang="ru-RU" dirty="0">
                <a:solidFill>
                  <a:srgbClr val="0070C0"/>
                </a:solidFill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218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0"/>
            <a:ext cx="10953477" cy="6792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Патолого-анатомические вскрытия: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31644" y="1571205"/>
            <a:ext cx="5568950" cy="45806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 fontScale="77500" lnSpcReduction="20000"/>
          </a:bodyPr>
          <a:lstStyle/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смерти пациента при оказании медицинской помощи в стационарных условиях (результат госпитализации) в МО, оказывающей медицинскую помощь при заболеваниях, передаваемых половым путем, вызванных вирусом иммунодефицита человека, ВИЧ-инфекции и синдроме приобретенного иммунодефицита, туберкулезе, психических расстройствах и расстройствах поведения, связанных в том числе с употреблением </a:t>
            </a:r>
            <a:r>
              <a:rPr lang="ru-RU" sz="21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веществ, а также умерших в хосписах и больницах сестринского ухода</a:t>
            </a:r>
          </a:p>
          <a:p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смерти гражданина в медицинской организации, оказывающей медицинскую помощь в амбулаторных условиях и условиях дневного стационара, а также вне МО, когда обязательность проведения патолого-анатомических вскрытий в целях установления причины смерти установлена законодательством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  <a:p>
            <a:pPr algn="just"/>
            <a:endParaRPr lang="ru-RU" sz="2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sp>
        <p:nvSpPr>
          <p:cNvPr id="2" name="Горизонтальный свиток 1"/>
          <p:cNvSpPr/>
          <p:nvPr/>
        </p:nvSpPr>
        <p:spPr>
          <a:xfrm>
            <a:off x="9509760" y="5364481"/>
            <a:ext cx="2336527" cy="67056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</a:t>
            </a:r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6461942" y="1571205"/>
            <a:ext cx="5568950" cy="4580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смерти застрахованного лица при получении медицинской помощи в стационарных условиях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 госпитализации) по поводу заболеваний и (или) состояний, включенных в базовую программу ОМС.</a:t>
            </a:r>
          </a:p>
          <a:p>
            <a:pPr algn="just"/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2830" y="1672181"/>
            <a:ext cx="350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бюджета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84482" y="1672181"/>
            <a:ext cx="350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1644" y="537207"/>
            <a:ext cx="11399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патолого-анатомических вскрытий (посмертное патолого-анатомическое исследование внутренних органов и тканей умершего человека, новорожденных, а также мертворожденных и плодов) в патолого-анатомических отделениях МО, имеющих лицензии на осуществление медицинской деятельности, предусматривающие выполнение работ (услуг) по патологической анатомии</a:t>
            </a: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9758906" y="6035041"/>
            <a:ext cx="2336527" cy="67056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дифференциация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4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0213" y="0"/>
            <a:ext cx="8665029" cy="89777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РЕКОМЕНДАЦИИ: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627017" y="1183824"/>
            <a:ext cx="11330350" cy="4711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обязательств участника системы ОМС руководствоваться нормативными правовыми актами и договорами регулирующими деятельность в сфере ОМС (базовая программа ОМС, Правила ОМС, Тарифное соглашение, трехсторонние договоры между МО, ТФОМС, СМО, методические рекомендации по финансово-экономическому обоснованию ТПГГ и по способам оплаты медицинской помощи);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планировать объемы медицинской помощи, ежемесячно анализировать их выполнение  и обеспечивать их своевременную корректировку Тарифной комиссией;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оказании медицинской помощи руководствоваться порядками оказания медицинской помощи, клиническими рекомендациями и стандартами медицинской помощи,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контроль объемов, сроков, качества и условий предоставления медицинской помощи, используя в том числе Приказ Минздрава России от 19.03.2021 № 231н;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ВСЕХ случаев оказания медицинской помощи (с указанием, в случае необходимости, кодов оказанных диагностических услуг, проведенных инструментальных, лабораторных исследований и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при представлении реестров счетов, которые являются не только основанием для оплаты, но и одновременно  источником формирования отчетных данных, в том числе по выполнению показателей национальных проектов);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характер расходования средств ОМС согласно установленной структуре тарифа.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5" y="6345758"/>
            <a:ext cx="1219306" cy="38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34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ru-RU" sz="2000" b="1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</a:t>
            </a:r>
            <a:r>
              <a:rPr lang="ru-RU" altLang="ru-RU" sz="2000" b="1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4 </a:t>
            </a:r>
            <a:r>
              <a:rPr lang="ru-RU" altLang="ru-RU" sz="2000" b="1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год</a:t>
            </a:r>
            <a:endParaRPr lang="en-US" altLang="ru-RU" sz="2000" b="1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altLang="ru-RU" sz="2000" b="1" dirty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1693958" y="3464942"/>
            <a:ext cx="9144000" cy="1546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5560" y="4437112"/>
            <a:ext cx="8260796" cy="11522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375332"/>
            <a:ext cx="2212706" cy="308961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286252"/>
            <a:ext cx="3079638" cy="317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495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8040689" y="4076700"/>
            <a:ext cx="5175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40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7535864" y="1265238"/>
            <a:ext cx="1362075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Рисунок 1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8" y="6237289"/>
            <a:ext cx="12192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Диаграмма 6"/>
          <p:cNvGraphicFramePr>
            <a:graphicFrameLocks/>
          </p:cNvGraphicFramePr>
          <p:nvPr>
            <p:extLst/>
          </p:nvPr>
        </p:nvGraphicFramePr>
        <p:xfrm>
          <a:off x="2063750" y="1031876"/>
          <a:ext cx="8135938" cy="477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486" name="Стрелка вправо 8"/>
          <p:cNvSpPr>
            <a:spLocks noChangeArrowheads="1"/>
          </p:cNvSpPr>
          <p:nvPr/>
        </p:nvSpPr>
        <p:spPr bwMode="auto">
          <a:xfrm rot="19249081">
            <a:off x="4013190" y="4179740"/>
            <a:ext cx="868634" cy="45719"/>
          </a:xfrm>
          <a:prstGeom prst="rightArrow">
            <a:avLst>
              <a:gd name="adj1" fmla="val 50000"/>
              <a:gd name="adj2" fmla="val 4966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0487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33275E-4297-468F-9424-0CF96C371B80}" type="slidenum">
              <a:rPr lang="ru-RU" altLang="en-US">
                <a:solidFill>
                  <a:srgbClr val="000000"/>
                </a:solidFill>
                <a:latin typeface="Garamond" panose="02020404030301010803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altLang="en-US">
              <a:solidFill>
                <a:srgbClr val="000000"/>
              </a:solidFill>
              <a:latin typeface="Garamond" panose="02020404030301010803" pitchFamily="18" charset="0"/>
              <a:cs typeface="Arial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46309" y="505194"/>
            <a:ext cx="8771390" cy="105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07" tIns="46303" rIns="92607" bIns="46303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Динамика</a:t>
            </a:r>
            <a:r>
              <a:rPr lang="ru-RU" altLang="ru-RU" sz="2000" b="1" dirty="0">
                <a:solidFill>
                  <a:srgbClr val="1F497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роста суммы субвенций ФФОМС </a:t>
            </a: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00" b="1" dirty="0">
                <a:solidFill>
                  <a:srgbClr val="1F497D"/>
                </a:solidFill>
                <a:latin typeface="Times New Roman"/>
              </a:rPr>
              <a:t>тыс. рублей</a:t>
            </a:r>
          </a:p>
          <a:p>
            <a:pPr indent="456641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z="2228" b="1" dirty="0">
              <a:solidFill>
                <a:srgbClr val="1F497D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3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33375"/>
            <a:ext cx="8229600" cy="630238"/>
          </a:xfrm>
        </p:spPr>
        <p:txBody>
          <a:bodyPr/>
          <a:lstStyle/>
          <a:p>
            <a:pPr algn="ctr">
              <a:defRPr/>
            </a:pPr>
            <a:r>
              <a:rPr lang="ru-RU" sz="2000" b="1" dirty="0" smtClean="0"/>
              <a:t>Федеральный регистр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/>
              <a:t>застрахованных лиц </a:t>
            </a:r>
            <a:endParaRPr lang="ru-RU" sz="20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09659009"/>
              </p:ext>
            </p:extLst>
          </p:nvPr>
        </p:nvGraphicFramePr>
        <p:xfrm>
          <a:off x="2208213" y="1446214"/>
          <a:ext cx="7920880" cy="2058707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2517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3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6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213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+mj-lt"/>
                        </a:rPr>
                        <a:t>+ Прибыло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 smtClean="0">
                          <a:effectLst/>
                          <a:latin typeface="+mj-lt"/>
                        </a:rPr>
                        <a:t>- Убыло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51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Новорожденные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2 584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Умершие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2 353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91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Из других регионов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3 478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В другие регионы РФ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4 261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51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Иностранцы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Иностранц</a:t>
                      </a:r>
                      <a:r>
                        <a:rPr lang="ru-RU" sz="1600" u="none" strike="noStrike" dirty="0">
                          <a:effectLst/>
                          <a:latin typeface="+mj-lt"/>
                        </a:rPr>
                        <a:t>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653">
                <a:tc>
                  <a:txBody>
                    <a:bodyPr/>
                    <a:lstStyle/>
                    <a:p>
                      <a:pPr marL="0" indent="180975"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Военнослужащие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465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51"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6173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180975" algn="ctr" fontAlgn="b"/>
                      <a:r>
                        <a:rPr lang="ru-RU" sz="16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7 117</a:t>
                      </a:r>
                      <a:endParaRPr lang="ru-RU" sz="16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9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-944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(2023г.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снижение на 1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767 ЗЛ)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567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5906AA-E3B7-414B-ABD4-223221CCABB8}" type="slidenum">
              <a:rPr lang="ru-RU" altLang="en-US">
                <a:solidFill>
                  <a:schemeClr val="tx1"/>
                </a:solidFill>
                <a:cs typeface="Arial" charset="0"/>
              </a:rPr>
              <a:pPr/>
              <a:t>3</a:t>
            </a:fld>
            <a:endParaRPr lang="ru-RU" altLang="en-US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22568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1500" y="6221414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06700" y="708026"/>
            <a:ext cx="63373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1400" dirty="0"/>
              <a:t>Численность застрахованных </a:t>
            </a:r>
            <a:r>
              <a:rPr lang="ru-RU" sz="1400" dirty="0" smtClean="0"/>
              <a:t>в РА лиц</a:t>
            </a:r>
            <a:endParaRPr lang="ru-RU" sz="1400" dirty="0"/>
          </a:p>
          <a:p>
            <a:pPr eaLnBrk="0" hangingPunct="0">
              <a:defRPr/>
            </a:pPr>
            <a:r>
              <a:rPr lang="ru-RU" sz="1400" dirty="0"/>
              <a:t>на 01.01.2022г.  221 986</a:t>
            </a:r>
          </a:p>
          <a:p>
            <a:pPr eaLnBrk="0" hangingPunct="0">
              <a:defRPr/>
            </a:pPr>
            <a:r>
              <a:rPr lang="ru-RU" sz="1400" b="1" dirty="0"/>
              <a:t>на 01.01.2023г.  22</a:t>
            </a:r>
            <a:r>
              <a:rPr lang="en-US" sz="1400" b="1" dirty="0"/>
              <a:t>1 </a:t>
            </a:r>
            <a:r>
              <a:rPr lang="ru-RU" sz="1400" b="1" dirty="0"/>
              <a:t>042</a:t>
            </a:r>
          </a:p>
        </p:txBody>
      </p:sp>
      <p:graphicFrame>
        <p:nvGraphicFramePr>
          <p:cNvPr id="22590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941635"/>
              </p:ext>
            </p:extLst>
          </p:nvPr>
        </p:nvGraphicFramePr>
        <p:xfrm>
          <a:off x="2208214" y="3500439"/>
          <a:ext cx="7920037" cy="2567844"/>
        </p:xfrm>
        <a:graphic>
          <a:graphicData uri="http://schemas.openxmlformats.org/drawingml/2006/table">
            <a:tbl>
              <a:tblPr/>
              <a:tblGrid>
                <a:gridCol w="2217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15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подушевой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норматив финансового обеспечения базовой  программы ОМС в расчете на 1 застрахованное лицо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 руб.)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дифференциации для Республики Алтай</a:t>
                      </a:r>
                      <a:endParaRPr kumimoji="0" lang="ru-RU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Коэффициент доступности медицинской помощи для Республики Алтай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Средний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подушевой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норматив финансирования приведенный для Республики Алтай в расчете на 1 застрахованное лицо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( руб.)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17 932,5 (+13,3%)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(2023г. – 15 823,5)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1,623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(2023г. – 1,661)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,038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(2023г. - отсутствует)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29 09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9,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(+10,7%)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(2023г -26 275,09)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8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214" y="103868"/>
            <a:ext cx="10515600" cy="95748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Территориальной программы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05379" y="4515348"/>
            <a:ext cx="3055993" cy="22533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Росстат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Российской Федерации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января 2023 года: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-женщины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53,5%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-мужчины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46,5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-дети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(от 0 до 17 лет вкл.) - 20,6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-взрослые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(18 лет и старше) - 79,4%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-лица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лет и старше - 16,5 %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95898" y="6006434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ПГГ могут быть использованы, если половозрастная структура населения региона аналогична среднероссийской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980611"/>
              </p:ext>
            </p:extLst>
          </p:nvPr>
        </p:nvGraphicFramePr>
        <p:xfrm>
          <a:off x="7419703" y="1254035"/>
          <a:ext cx="3930833" cy="3261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7479864"/>
              </p:ext>
            </p:extLst>
          </p:nvPr>
        </p:nvGraphicFramePr>
        <p:xfrm>
          <a:off x="646955" y="1061357"/>
          <a:ext cx="5273856" cy="490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88122" y="830525"/>
            <a:ext cx="4973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latin typeface="Times New Roman"/>
              </a:rPr>
              <a:t>Половозрастной состав застрахованных на территории Республики Алтай</a:t>
            </a:r>
            <a:r>
              <a:rPr lang="en-US" sz="1400" b="1" dirty="0">
                <a:latin typeface="Times New Roman"/>
              </a:rPr>
              <a:t> </a:t>
            </a:r>
            <a:r>
              <a:rPr lang="ru-RU" sz="1400" b="1" dirty="0">
                <a:latin typeface="Times New Roman"/>
              </a:rPr>
              <a:t>лиц </a:t>
            </a:r>
            <a:endParaRPr lang="ru-RU" sz="1400" b="1" dirty="0" smtClean="0">
              <a:latin typeface="Times New Roman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dirty="0" smtClean="0">
                <a:latin typeface="Times New Roman"/>
              </a:rPr>
              <a:t>(</a:t>
            </a:r>
            <a:r>
              <a:rPr lang="ru-RU" sz="1200" dirty="0">
                <a:latin typeface="Times New Roman"/>
              </a:rPr>
              <a:t>по состоянию на 01.01.2023г.)</a:t>
            </a:r>
          </a:p>
        </p:txBody>
      </p:sp>
    </p:spTree>
    <p:extLst>
      <p:ext uri="{BB962C8B-B14F-4D97-AF65-F5344CB8AC3E}">
        <p14:creationId xmlns:p14="http://schemas.microsoft.com/office/powerpoint/2010/main" val="41314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03" y="6258475"/>
            <a:ext cx="1219306" cy="38408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94656" y="273121"/>
            <a:ext cx="109782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финансового обеспечения ТП ОМС РА на 2024 г. в разрезе условий оказания МП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136621"/>
              </p:ext>
            </p:extLst>
          </p:nvPr>
        </p:nvGraphicFramePr>
        <p:xfrm>
          <a:off x="5081155" y="768805"/>
          <a:ext cx="4530435" cy="409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773220"/>
              </p:ext>
            </p:extLst>
          </p:nvPr>
        </p:nvGraphicFramePr>
        <p:xfrm>
          <a:off x="970633" y="1025557"/>
          <a:ext cx="3085978" cy="2229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472959"/>
              </p:ext>
            </p:extLst>
          </p:nvPr>
        </p:nvGraphicFramePr>
        <p:xfrm>
          <a:off x="970633" y="3265958"/>
          <a:ext cx="10615747" cy="2707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2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0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9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2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1673">
                <a:tc rowSpan="4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оказания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медицинской помощи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Финансовое обеспечение медицинской помощи, млн руб.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40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4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 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прирост,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Скорая медицинская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помощь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+ 43,3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0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Амбулаторно-поликлиническая помощь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2 104,7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2 592,9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+ 488,2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 в условиях дневных стационаров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+ 74,2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помощь в стационарных условиях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2 520,7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2 739,6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+ 218,9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реабилитация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+ 13,2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</a:p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978617"/>
              </p:ext>
            </p:extLst>
          </p:nvPr>
        </p:nvGraphicFramePr>
        <p:xfrm>
          <a:off x="970633" y="5984155"/>
          <a:ext cx="10615746" cy="274320"/>
        </p:xfrm>
        <a:graphic>
          <a:graphicData uri="http://schemas.openxmlformats.org/drawingml/2006/table">
            <a:tbl>
              <a:tblPr/>
              <a:tblGrid>
                <a:gridCol w="35938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2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51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820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5 735,4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6 573,2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+ 837,2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70633" y="656225"/>
            <a:ext cx="115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21666" y="656225"/>
            <a:ext cx="115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98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430386"/>
            <a:ext cx="10953477" cy="6444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Программы государственных гарантий бесплатного оказания гражданам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помощи на 2024 год и плановый период 2025 и 2026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1850" y="1534305"/>
            <a:ext cx="10953477" cy="45806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диспансеризацию добавлены виды исследований для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репродуктивного здоровья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а также установлен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 объема по углубленной диспансеризации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введены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формы работы;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объемы по диспансерному наблюдению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с онкологией, сахарным диабетом и болезнями системы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кровообращения (ВАЖНО – результативность и эффективность ПМО, Д (УД, ДРЗ) – это постановка на ДН!);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ОМС вводится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медико-психологическое консультирование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медицинскими психологами (по направлениям лечащего врача) пациентов из числа ветеранов боевых действий; лиц, состоящих на диспансерном наблюдении; женщин в период беременности, родов и послеродовой период по вопросам их заболеваний;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включает в том числе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продолжительную медицинскую реабилитацию для ветеранов боевых действий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принимавших участие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уволенным с военной службы;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посмертных патолого-анатомических вскрытий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случаях;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 норматив объема и норматив финансовых затрат на оказание медицинской помощи пациентам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вирусным гепатитом С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дневного стационара;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методов высокотехнологичной медицинской помощи (ВМП) в рамках базовой программы ОМС (добавлен 1 новый метод + 25 методов переведены из ВМП 2 в ВМП 1)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8164" y="5770514"/>
            <a:ext cx="2347163" cy="68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3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7210" y="0"/>
            <a:ext cx="8665029" cy="601934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ПГГ 2024 г. Выездные профилактические мероприятия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subTitle" idx="1"/>
          </p:nvPr>
        </p:nvSpPr>
        <p:spPr>
          <a:xfrm>
            <a:off x="444137" y="601934"/>
            <a:ext cx="11330350" cy="4711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МЗ РФ от 28.09.2023 № 515н внесены изменения в Порядок проведения профилактического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осмотра и диспансеризации определенных групп </a:t>
            </a:r>
            <a:r>
              <a:rPr lang="ru-RU" sz="1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взрослого населения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утвержденный приказом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МЗ РФ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27.04.2021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404н: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граждане, по-прежнему, проходят профилактические медицинские осмотры и диспансеризацию в медицинской организации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прикрепления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этом,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профилактического медицинского осмотра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диспансеризации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иной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организации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(иная медицинская организация – любая медицинская организация,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участвующая в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ТП ОМС, к которой гражданин не прикреплен (далее – иная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Иная медицинская организация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согласованию с работодателем или руководителем образовательной организации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предварительный перечень граждан для прохождения профилактических медосмотров или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диспансеризации и направляет его в ТФОМС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проводит проверку, в том числе на предмет повторного в текущем году проведения профилактического медосмотра или диспансеризации, а также доводит список граждан до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 в целях дальнейшего оповещения граждан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Иная медицинская организация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профилактический медицинский осмотр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диспансеризацию, вводит информацию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результатах, входящих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объем профилактического медосмотра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диспансеризации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ЕГИСЗ </a:t>
            </a:r>
            <a:endParaRPr lang="ru-RU" sz="1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Иная медицинская организация обеспечивает передачу информации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131/у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медицинскую организацию, к которой прикреплен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ражданин, в том числе расположенную в других субъектах РФ.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137" y="5362730"/>
            <a:ext cx="5286103" cy="923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проведения профилактических медицинских осмотров и (или) диспансеризации в иной медицинской организации перераспределение объемов медицинской помощи между ней и медицинской организацией, к которой гражданин прикреплен, не требуется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88384" y="5362730"/>
            <a:ext cx="5286103" cy="923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пересечения проведения профилактического медицинского осмотра или диспансеризации разными медицинскими организациями в течение одного периода (выявленные на этапе МЭК) передаются в СМО для проведения экспертных мероприятий с целью выявления нарушений и дальнейшего снятия с оплаты.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365" y="6345758"/>
            <a:ext cx="1219306" cy="38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49" y="0"/>
            <a:ext cx="10953477" cy="707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ПГГ на 2024 год. Консультации медицинским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психологом</a:t>
            </a:r>
            <a:endParaRPr lang="ru-RU" sz="2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1850" y="940571"/>
            <a:ext cx="10953477" cy="45806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консультирования медицинским психологом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лечащего врача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(только!)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имеющимся заболеванием и (или)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состоянием, включенным в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базовую программу ОМС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пациентов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числа ветеранов боевых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действии (по полученным на СВО заболеваниям, травмам);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состоящих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диспансерном учете (онкологические, эндокринные и неврологические заболевания, пациенты, перенесшие сосудистые катастрофы и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родов и послеродовой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sp>
        <p:nvSpPr>
          <p:cNvPr id="7" name="Горизонтальный свиток 6"/>
          <p:cNvSpPr/>
          <p:nvPr/>
        </p:nvSpPr>
        <p:spPr>
          <a:xfrm>
            <a:off x="9509760" y="5364481"/>
            <a:ext cx="2336527" cy="67056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5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226421"/>
            <a:ext cx="10953477" cy="6444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Новации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ПГГ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в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установления дополнительных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</a:t>
            </a:r>
            <a:b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ветеранам боевых действий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1850" y="940571"/>
            <a:ext cx="10953477" cy="45806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Ветеранам боевых действий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(принимавшим участие, содействовавшим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выполнению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специальной военной операции на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территориях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ДНР, ЛНР и Украины с февраля 2022г., на территориях Запорожской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Херсонской области с 30 сентября 2022г., уволенным с военной службы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(работы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медицинской помощи в рамках программы осуществляется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внеочередном порядке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Профилактические осмотры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Диспансеризация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Медицинская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(в том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продолжительную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медицинскую реабилитацию (</a:t>
            </a:r>
            <a:r>
              <a:rPr lang="ru-RU" sz="2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длительностью 30 </a:t>
            </a:r>
            <a:r>
              <a:rPr lang="ru-RU" sz="2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суток и более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Энтеральное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питание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22" y="6267381"/>
            <a:ext cx="1219306" cy="384082"/>
          </a:xfrm>
          <a:prstGeom prst="rect">
            <a:avLst/>
          </a:prstGeom>
        </p:spPr>
      </p:pic>
      <p:sp>
        <p:nvSpPr>
          <p:cNvPr id="7" name="Горизонтальный свиток 6"/>
          <p:cNvSpPr/>
          <p:nvPr/>
        </p:nvSpPr>
        <p:spPr>
          <a:xfrm>
            <a:off x="9448800" y="5416732"/>
            <a:ext cx="2336527" cy="670560"/>
          </a:xfrm>
          <a:prstGeom prst="horizontalScroll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9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1516</Words>
  <Application>Microsoft Office PowerPoint</Application>
  <PresentationFormat>Широкоэкранный</PresentationFormat>
  <Paragraphs>220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Garamond</vt:lpstr>
      <vt:lpstr>Times New Roman</vt:lpstr>
      <vt:lpstr>Wingdings</vt:lpstr>
      <vt:lpstr>Тема Office</vt:lpstr>
      <vt:lpstr>Территориальный фонд обязательного медицинского страхования Республики Алтай</vt:lpstr>
      <vt:lpstr>Презентация PowerPoint</vt:lpstr>
      <vt:lpstr>Федеральный регистр застрахованных лиц </vt:lpstr>
      <vt:lpstr>Формирование Территориальной программы</vt:lpstr>
      <vt:lpstr>Презентация PowerPoint</vt:lpstr>
      <vt:lpstr>Новации Программы государственных гарантий бесплатного оказания гражданам медицинской помощи на 2024 год и плановый период 2025 и 2026 годов</vt:lpstr>
      <vt:lpstr>Новации ПГГ 2024 г. Выездные профилактические мероприятия</vt:lpstr>
      <vt:lpstr>          Новации ПГГ на 2024 год. Консультации медицинским психологом</vt:lpstr>
      <vt:lpstr>Новации ПГГ на 2024 год в части установления дополнительных прав ветеранам боевых действий</vt:lpstr>
      <vt:lpstr>   Патолого-анатомические вскрытия:</vt:lpstr>
      <vt:lpstr>РЕКОМЕНДАЦИИ: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Регистр застрахованных лиц </dc:title>
  <dc:creator>golbik</dc:creator>
  <cp:lastModifiedBy>korchuganova</cp:lastModifiedBy>
  <cp:revision>80</cp:revision>
  <cp:lastPrinted>2024-02-12T05:36:45Z</cp:lastPrinted>
  <dcterms:created xsi:type="dcterms:W3CDTF">2024-02-09T02:41:21Z</dcterms:created>
  <dcterms:modified xsi:type="dcterms:W3CDTF">2024-02-13T11:34:39Z</dcterms:modified>
</cp:coreProperties>
</file>